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81" r:id="rId2"/>
    <p:sldId id="257" r:id="rId3"/>
    <p:sldId id="275" r:id="rId4"/>
    <p:sldId id="260" r:id="rId5"/>
    <p:sldId id="261" r:id="rId6"/>
    <p:sldId id="262" r:id="rId7"/>
    <p:sldId id="274" r:id="rId8"/>
    <p:sldId id="263" r:id="rId9"/>
    <p:sldId id="266" r:id="rId10"/>
    <p:sldId id="265" r:id="rId11"/>
    <p:sldId id="273" r:id="rId12"/>
    <p:sldId id="280" r:id="rId13"/>
    <p:sldId id="279" r:id="rId14"/>
    <p:sldId id="270" r:id="rId15"/>
    <p:sldId id="277" r:id="rId16"/>
    <p:sldId id="27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33370-048E-4D4D-869E-1D184F2B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4" y="2286000"/>
            <a:ext cx="8213725" cy="3505200"/>
          </a:xfrm>
        </p:spPr>
        <p:txBody>
          <a:bodyPr/>
          <a:lstStyle/>
          <a:p>
            <a:r>
              <a:rPr lang="cs-CZ" dirty="0"/>
              <a:t>ČINNOST TEKOUCÍ VODY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144930"/>
      </p:ext>
    </p:extLst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59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C000"/>
                </a:solidFill>
              </a:rPr>
              <a:t>Vývoj meandru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2533650" cy="6448425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3810000" y="1714500"/>
            <a:ext cx="2501900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810000" y="3446758"/>
            <a:ext cx="2501900" cy="605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15" idx="3"/>
          </p:cNvCxnSpPr>
          <p:nvPr/>
        </p:nvCxnSpPr>
        <p:spPr>
          <a:xfrm>
            <a:off x="3911600" y="5325507"/>
            <a:ext cx="2400300" cy="69746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63600" y="145003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zákrut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63600" y="32159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meandr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63600" y="472534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slepé rameno </a:t>
            </a:r>
            <a:r>
              <a:rPr lang="cs-CZ" sz="2400" dirty="0"/>
              <a:t>– postupně se </a:t>
            </a:r>
            <a:r>
              <a:rPr lang="cs-CZ" sz="2400" dirty="0" err="1"/>
              <a:t>zazemňuje</a:t>
            </a:r>
            <a:r>
              <a:rPr lang="cs-CZ" sz="2400" dirty="0"/>
              <a:t> a zarůstá</a:t>
            </a:r>
          </a:p>
        </p:txBody>
      </p:sp>
    </p:spTree>
    <p:extLst>
      <p:ext uri="{BB962C8B-B14F-4D97-AF65-F5344CB8AC3E}">
        <p14:creationId xmlns:p14="http://schemas.microsoft.com/office/powerpoint/2010/main" val="253559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D8353-6DA3-4FAB-A219-E5A2AB4F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5486400"/>
            <a:ext cx="7543800" cy="1143000"/>
          </a:xfrm>
        </p:spPr>
        <p:txBody>
          <a:bodyPr/>
          <a:lstStyle/>
          <a:p>
            <a:pPr algn="ctr"/>
            <a:r>
              <a:rPr lang="cs-CZ" sz="4000" dirty="0"/>
              <a:t>Meandr Vltavy v Českém Krumlově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48B497-DBA1-4FD6-B5F8-942E7C83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49" y="35560"/>
            <a:ext cx="7857656" cy="52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9320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B824F-6893-4540-BE36-B048A17E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4" y="4876800"/>
            <a:ext cx="8289925" cy="914400"/>
          </a:xfrm>
        </p:spPr>
        <p:txBody>
          <a:bodyPr/>
          <a:lstStyle/>
          <a:p>
            <a:r>
              <a:rPr lang="cs-CZ" sz="4000" dirty="0"/>
              <a:t>Meandry Labe- Špindlerův mlýn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4FBA86-4BBE-4E4C-ACE3-469980D0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934200" cy="46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4438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6A6A2-F19C-4CF6-B79D-3BF8CB5C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Meandr na Vltavě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8AD2D0-E77E-4B4A-B0AB-62499CC4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7" y="533400"/>
            <a:ext cx="7997785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6466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28600" y="457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3. Dolní tok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převládá tvořivá činnost – usazování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klesá unášecí síla řeky a materiál je vytříděn podle velikost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jílovité částice jsou odnášeny až do moře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6570640" cy="43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F9FC814-83DE-4716-8D57-EA68A7AB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75" y="0"/>
            <a:ext cx="7451725" cy="1066800"/>
          </a:xfrm>
        </p:spPr>
        <p:txBody>
          <a:bodyPr>
            <a:normAutofit/>
          </a:bodyPr>
          <a:lstStyle/>
          <a:p>
            <a:pPr marL="17462" indent="0">
              <a:buNone/>
            </a:pPr>
            <a:r>
              <a:rPr lang="cs-CZ" sz="4800" dirty="0"/>
              <a:t>Činnost tekoucí vody </a:t>
            </a:r>
            <a:r>
              <a:rPr lang="cs-CZ" sz="2800" dirty="0"/>
              <a:t>(ZÁPIS)</a:t>
            </a:r>
            <a:endParaRPr lang="cs-CZ" sz="4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B39DCAD-1A95-4E97-92B0-911E5427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981200"/>
            <a:ext cx="7543800" cy="4724400"/>
          </a:xfrm>
        </p:spPr>
        <p:txBody>
          <a:bodyPr/>
          <a:lstStyle/>
          <a:p>
            <a:r>
              <a:rPr lang="cs-CZ" sz="2000" dirty="0"/>
              <a:t>1</a:t>
            </a:r>
            <a:r>
              <a:rPr lang="cs-CZ" sz="2000" dirty="0">
                <a:highlight>
                  <a:srgbClr val="FF00FF"/>
                </a:highlight>
              </a:rPr>
              <a:t>. Rušivá </a:t>
            </a:r>
            <a:br>
              <a:rPr lang="cs-CZ" sz="2000" dirty="0"/>
            </a:br>
            <a:r>
              <a:rPr lang="cs-CZ" sz="2000" dirty="0"/>
              <a:t>	 eroze- vymílání</a:t>
            </a:r>
            <a:br>
              <a:rPr lang="cs-CZ" sz="2000" dirty="0"/>
            </a:br>
            <a:r>
              <a:rPr lang="cs-CZ" sz="2000" dirty="0"/>
              <a:t>	 denudace-odnos</a:t>
            </a:r>
            <a:br>
              <a:rPr lang="cs-CZ" sz="2000" dirty="0"/>
            </a:br>
            <a:r>
              <a:rPr lang="cs-CZ" sz="2000" dirty="0">
                <a:highlight>
                  <a:srgbClr val="FF00FF"/>
                </a:highlight>
              </a:rPr>
              <a:t>2. Tvořivá </a:t>
            </a:r>
            <a:br>
              <a:rPr lang="cs-CZ" sz="2000" dirty="0"/>
            </a:br>
            <a:r>
              <a:rPr lang="cs-CZ" sz="2000" dirty="0"/>
              <a:t>	ukládání- naplaveniny</a:t>
            </a:r>
            <a:br>
              <a:rPr lang="cs-CZ" sz="2000" dirty="0"/>
            </a:br>
            <a:r>
              <a:rPr lang="cs-CZ" sz="2000" dirty="0"/>
              <a:t>odtok vody</a:t>
            </a:r>
            <a:br>
              <a:rPr lang="cs-CZ" sz="2000" dirty="0"/>
            </a:br>
            <a:r>
              <a:rPr lang="cs-CZ" sz="2000" dirty="0"/>
              <a:t>	plošný – </a:t>
            </a:r>
            <a:r>
              <a:rPr lang="cs-CZ" sz="2000" dirty="0" err="1"/>
              <a:t>ron</a:t>
            </a:r>
            <a:br>
              <a:rPr lang="cs-CZ" sz="2000" dirty="0"/>
            </a:br>
            <a:r>
              <a:rPr lang="cs-CZ" sz="2000" dirty="0"/>
              <a:t>	soustředěný – tok</a:t>
            </a:r>
            <a:br>
              <a:rPr lang="cs-CZ" sz="2000" dirty="0"/>
            </a:br>
            <a:r>
              <a:rPr lang="cs-CZ" sz="2000" dirty="0">
                <a:solidFill>
                  <a:schemeClr val="tx2">
                    <a:lumMod val="25000"/>
                  </a:schemeClr>
                </a:solidFill>
              </a:rPr>
              <a:t>HORNÍ TOK</a:t>
            </a:r>
            <a:br>
              <a:rPr lang="cs-CZ" sz="2000" dirty="0"/>
            </a:br>
            <a:r>
              <a:rPr lang="cs-CZ" sz="2000" dirty="0"/>
              <a:t>	rušivá činnost – odnos hornin, úlomků, hrnce, vymílání   		                           koryta, vodopády</a:t>
            </a:r>
            <a:br>
              <a:rPr lang="cs-CZ" sz="2000" dirty="0"/>
            </a:br>
            <a:r>
              <a:rPr lang="cs-CZ" sz="2000" dirty="0">
                <a:solidFill>
                  <a:schemeClr val="tx2">
                    <a:lumMod val="25000"/>
                  </a:schemeClr>
                </a:solidFill>
              </a:rPr>
              <a:t>STŘEDNÍ TOK</a:t>
            </a:r>
            <a:br>
              <a:rPr lang="cs-CZ" sz="2000" dirty="0"/>
            </a:br>
            <a:r>
              <a:rPr lang="cs-CZ" sz="2000" dirty="0"/>
              <a:t>	rušivá činnost – vymílání břehů</a:t>
            </a:r>
            <a:br>
              <a:rPr lang="cs-CZ" sz="2000" dirty="0"/>
            </a:br>
            <a:r>
              <a:rPr lang="cs-CZ" sz="2000" dirty="0"/>
              <a:t>	tvořivá činnost – usazování, tvorba meandrů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>
                <a:solidFill>
                  <a:schemeClr val="tx2">
                    <a:lumMod val="25000"/>
                  </a:schemeClr>
                </a:solidFill>
              </a:rPr>
              <a:t>DOLNÍ TOK </a:t>
            </a:r>
            <a:br>
              <a:rPr lang="cs-CZ" sz="2000" dirty="0"/>
            </a:br>
            <a:r>
              <a:rPr lang="cs-CZ" sz="2000" dirty="0"/>
              <a:t>	tvořivá činnost- usazování jemných úlomků, naplaveniny, 	                           nivní půdy</a:t>
            </a:r>
          </a:p>
        </p:txBody>
      </p:sp>
    </p:spTree>
    <p:extLst>
      <p:ext uri="{BB962C8B-B14F-4D97-AF65-F5344CB8AC3E}">
        <p14:creationId xmlns:p14="http://schemas.microsoft.com/office/powerpoint/2010/main" val="2202036210"/>
      </p:ext>
    </p:extLst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71B3478-B8DE-40DB-ABDE-BF1B9389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419600"/>
          </a:xfrm>
        </p:spPr>
        <p:txBody>
          <a:bodyPr/>
          <a:lstStyle/>
          <a:p>
            <a:pPr marL="17462" indent="0">
              <a:buNone/>
            </a:pPr>
            <a:r>
              <a:rPr lang="cs-CZ" dirty="0"/>
              <a:t>Práce s učebnicí str. 73</a:t>
            </a:r>
          </a:p>
          <a:p>
            <a:pPr marL="17462" indent="0">
              <a:buNone/>
            </a:pPr>
            <a:r>
              <a:rPr lang="cs-CZ" dirty="0"/>
              <a:t>Srovnej správně:</a:t>
            </a:r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  <a:p>
            <a:pPr marL="17462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0377100-1D5D-4333-81F5-348E52B0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228600"/>
            <a:ext cx="7543800" cy="1295400"/>
          </a:xfrm>
        </p:spPr>
        <p:txBody>
          <a:bodyPr/>
          <a:lstStyle/>
          <a:p>
            <a:r>
              <a:rPr lang="cs-CZ" dirty="0"/>
              <a:t>DÚ z online hodiny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CB34658-9702-4093-AFB3-F148ED21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672167"/>
              </p:ext>
            </p:extLst>
          </p:nvPr>
        </p:nvGraphicFramePr>
        <p:xfrm>
          <a:off x="549275" y="2743200"/>
          <a:ext cx="777239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3354">
                  <a:extLst>
                    <a:ext uri="{9D8B030D-6E8A-4147-A177-3AD203B41FA5}">
                      <a16:colId xmlns:a16="http://schemas.microsoft.com/office/drawing/2014/main" val="2288758463"/>
                    </a:ext>
                  </a:extLst>
                </a:gridCol>
                <a:gridCol w="3789045">
                  <a:extLst>
                    <a:ext uri="{9D8B030D-6E8A-4147-A177-3AD203B41FA5}">
                      <a16:colId xmlns:a16="http://schemas.microsoft.com/office/drawing/2014/main" val="78972342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pojem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68545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NIVA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ÚZKÉ, HLUBOCE ZAŘÍZNUTÉ ÚDOLÍ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91691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VĚJÍŘE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VYTVÁŘÍ SE PŘI ÚSTÍ VELKÝCH ŘEK DO MOŘE, UKLÁDÁNÍ USAZENIN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6721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ŘÍČNÍ USAZENINY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5471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ŘÍČNÍ TERASY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MATERIÁL UNÁŠENÝ DO MOŘE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4239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KAŇON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ZAHLOUBENÍ KORYTA DO SVÝCH USAZENIN (VLTAVA)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5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028401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C000"/>
                </a:solidFill>
              </a:rPr>
              <a:t>Činnost tekoucí vody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2400" y="914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1: Činnost </a:t>
            </a:r>
            <a:r>
              <a:rPr lang="cs-CZ" sz="2400" dirty="0">
                <a:solidFill>
                  <a:srgbClr val="FFC000"/>
                </a:solidFill>
              </a:rPr>
              <a:t>rušivá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C000"/>
                </a:solidFill>
              </a:rPr>
              <a:t>vymílání</a:t>
            </a:r>
            <a:r>
              <a:rPr lang="cs-CZ" sz="2400" dirty="0"/>
              <a:t> (eroze) a </a:t>
            </a:r>
            <a:r>
              <a:rPr lang="cs-CZ" sz="2400" dirty="0">
                <a:solidFill>
                  <a:srgbClr val="FFC000"/>
                </a:solidFill>
              </a:rPr>
              <a:t>odnos</a:t>
            </a:r>
            <a:r>
              <a:rPr lang="cs-CZ" sz="2400" dirty="0"/>
              <a:t> (denudace)1.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2400" y="136336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2: Činnost </a:t>
            </a:r>
            <a:r>
              <a:rPr lang="cs-CZ" sz="2400" dirty="0">
                <a:solidFill>
                  <a:srgbClr val="FFC000"/>
                </a:solidFill>
              </a:rPr>
              <a:t>tvořivá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C000"/>
                </a:solidFill>
              </a:rPr>
              <a:t>vznik naplavenin </a:t>
            </a:r>
            <a:r>
              <a:rPr lang="cs-CZ" sz="2400" dirty="0"/>
              <a:t>– vrstvy usazených úlomků hornin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4" y="2286000"/>
            <a:ext cx="5321153" cy="33423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57E0E5-865C-4416-A10E-38C5B9FF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560" y="3196288"/>
            <a:ext cx="4719023" cy="3534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C000"/>
                </a:solidFill>
              </a:rPr>
              <a:t>Činnost tekoucí vody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2400" y="1363365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/>
              <a:t>Odtok vody na zemském povrchu </a:t>
            </a:r>
          </a:p>
          <a:p>
            <a:r>
              <a:rPr lang="cs-CZ" sz="2400" dirty="0"/>
              <a:t>	plošný </a:t>
            </a:r>
          </a:p>
          <a:p>
            <a:r>
              <a:rPr lang="cs-CZ" sz="2400" dirty="0"/>
              <a:t>	soustředěný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2400" y="3200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Plošný odtok = RON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po přívalovém dešti se voda nestíhá vsakovat a odtéká povrchově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vede k erozi půdy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vznikají </a:t>
            </a:r>
            <a:r>
              <a:rPr lang="cs-CZ" sz="2400" dirty="0" err="1"/>
              <a:t>ronové</a:t>
            </a:r>
            <a:r>
              <a:rPr lang="cs-CZ" sz="2400" dirty="0"/>
              <a:t>  rýhy</a:t>
            </a:r>
          </a:p>
        </p:txBody>
      </p:sp>
    </p:spTree>
    <p:extLst>
      <p:ext uri="{BB962C8B-B14F-4D97-AF65-F5344CB8AC3E}">
        <p14:creationId xmlns:p14="http://schemas.microsoft.com/office/powerpoint/2010/main" val="297880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8900" y="152400"/>
            <a:ext cx="7835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C000"/>
                </a:solidFill>
              </a:rPr>
              <a:t>Soustředěný odtok – vodní tok, potok, řeka</a:t>
            </a:r>
          </a:p>
          <a:p>
            <a:pPr algn="ctr"/>
            <a:endParaRPr lang="cs-CZ" sz="2400" dirty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>
                <a:solidFill>
                  <a:srgbClr val="FFC000"/>
                </a:solidFill>
              </a:rPr>
              <a:t>Horní tok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větší spád a víc energie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převládá hloubková a boční eroze  a odnos materiálu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balvanité dno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vodopády, peřej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obří hrnce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28924"/>
            <a:ext cx="7162800" cy="40290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8900" y="4243296"/>
            <a:ext cx="17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Balvanité dno Vydry - Šumava</a:t>
            </a:r>
          </a:p>
        </p:txBody>
      </p:sp>
    </p:spTree>
    <p:extLst>
      <p:ext uri="{BB962C8B-B14F-4D97-AF65-F5344CB8AC3E}">
        <p14:creationId xmlns:p14="http://schemas.microsoft.com/office/powerpoint/2010/main" val="435528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8900" y="76199"/>
            <a:ext cx="890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Vodopády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stupeň v říčním korytě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vnik – síť puklin, nestejná odolnost hornin</a:t>
            </a:r>
          </a:p>
          <a:p>
            <a:r>
              <a:rPr lang="cs-CZ" sz="2400" i="1" dirty="0">
                <a:solidFill>
                  <a:srgbClr val="FFC000"/>
                </a:solidFill>
              </a:rPr>
              <a:t>peřeje</a:t>
            </a:r>
            <a:r>
              <a:rPr lang="cs-CZ" sz="2400" dirty="0"/>
              <a:t> – nízké vodopády stupňovitě za sebou uspořádané</a:t>
            </a:r>
          </a:p>
          <a:p>
            <a:r>
              <a:rPr lang="cs-CZ" sz="2400" i="1" dirty="0">
                <a:solidFill>
                  <a:srgbClr val="FFC000"/>
                </a:solidFill>
              </a:rPr>
              <a:t>katarakty</a:t>
            </a:r>
            <a:r>
              <a:rPr lang="cs-CZ" sz="2400" dirty="0"/>
              <a:t> – vodopády s širokým přepadovým lemem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1" y="2015191"/>
            <a:ext cx="7772400" cy="43719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0" y="6387166"/>
            <a:ext cx="897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Krkonoše – </a:t>
            </a:r>
            <a:r>
              <a:rPr lang="cs-CZ" sz="2400" dirty="0" err="1"/>
              <a:t>Mumlavský</a:t>
            </a:r>
            <a:r>
              <a:rPr lang="cs-CZ" sz="2400" dirty="0"/>
              <a:t> vodopád - jeden z nejmohutnějších v ČR</a:t>
            </a:r>
          </a:p>
        </p:txBody>
      </p:sp>
    </p:spTree>
    <p:extLst>
      <p:ext uri="{BB962C8B-B14F-4D97-AF65-F5344CB8AC3E}">
        <p14:creationId xmlns:p14="http://schemas.microsoft.com/office/powerpoint/2010/main" val="2032110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8900" y="76199"/>
            <a:ext cx="890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Obří hrnce</a:t>
            </a:r>
          </a:p>
          <a:p>
            <a:r>
              <a:rPr lang="cs-CZ" sz="2400" dirty="0"/>
              <a:t>Vznikají obroušením vodou unášeným materiálem (</a:t>
            </a:r>
            <a:r>
              <a:rPr lang="cs-CZ" sz="2400" dirty="0" err="1"/>
              <a:t>evorze</a:t>
            </a:r>
            <a:r>
              <a:rPr lang="cs-CZ" sz="2400" dirty="0"/>
              <a:t>).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" y="907194"/>
            <a:ext cx="9117296" cy="51284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8900" y="6228704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Krkonoše – Mumlava – obří hrnec</a:t>
            </a:r>
          </a:p>
        </p:txBody>
      </p:sp>
    </p:spTree>
    <p:extLst>
      <p:ext uri="{BB962C8B-B14F-4D97-AF65-F5344CB8AC3E}">
        <p14:creationId xmlns:p14="http://schemas.microsoft.com/office/powerpoint/2010/main" val="22098646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3DC96-EB65-49F7-A869-FCFDA281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Kaňon Labe u Hřenska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3517DC-3FF9-4D07-81A9-6432CD1C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6486056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5641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8900" y="228600"/>
            <a:ext cx="8902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2. Střední tok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menší spád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řeka přetváří své koryto – vytváří zákruty, meandry a podle síly řeky a typu hornin i kaňony (jsou typické i pro horní tok)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převládá transport materiálu – materiál se obrušuje a zaobluje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8963"/>
            <a:ext cx="4800600" cy="36004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29200" y="2286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Štěrk – vznikl      při transportu vodním tokem      z původně ostrohranných úlomků hornin      a minerálů.</a:t>
            </a:r>
          </a:p>
        </p:txBody>
      </p:sp>
    </p:spTree>
    <p:extLst>
      <p:ext uri="{BB962C8B-B14F-4D97-AF65-F5344CB8AC3E}">
        <p14:creationId xmlns:p14="http://schemas.microsoft.com/office/powerpoint/2010/main" val="343903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8568" y="83403"/>
            <a:ext cx="742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Meandr</a:t>
            </a:r>
            <a:r>
              <a:rPr lang="cs-CZ" sz="2400" dirty="0"/>
              <a:t> se vytváří boční erozí říčního koryta.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83497"/>
            <a:ext cx="5181600" cy="388620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1143000" y="1905000"/>
            <a:ext cx="2438400" cy="2286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6019800" y="4267200"/>
            <a:ext cx="685800" cy="14986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31268" y="952500"/>
            <a:ext cx="886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jesepní</a:t>
            </a:r>
            <a:r>
              <a:rPr lang="cs-CZ" sz="2400" dirty="0"/>
              <a:t> břeh (vnitřní) – vodní tok zde ukládá materiál, je pomalejší a mělčí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93168" y="5867400"/>
            <a:ext cx="840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výsepní</a:t>
            </a:r>
            <a:r>
              <a:rPr lang="cs-CZ" sz="2400" dirty="0"/>
              <a:t> břeh (vnější) – probíhá zde eroze břehu, vodní tok je zde rychlejší a hlubší</a:t>
            </a:r>
          </a:p>
        </p:txBody>
      </p:sp>
    </p:spTree>
    <p:extLst>
      <p:ext uri="{BB962C8B-B14F-4D97-AF65-F5344CB8AC3E}">
        <p14:creationId xmlns:p14="http://schemas.microsoft.com/office/powerpoint/2010/main" val="3478973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461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Wingdings</vt:lpstr>
      <vt:lpstr>Živly</vt:lpstr>
      <vt:lpstr>ČINNOST TEKOUCÍ VODY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Kaňon Labe u Hřenska</vt:lpstr>
      <vt:lpstr>Prezentace aplikace PowerPoint</vt:lpstr>
      <vt:lpstr>Prezentace aplikace PowerPoint</vt:lpstr>
      <vt:lpstr>Prezentace aplikace PowerPoint</vt:lpstr>
      <vt:lpstr>Meandr Vltavy v Českém Krumlově</vt:lpstr>
      <vt:lpstr>Meandry Labe- Špindlerův mlýn</vt:lpstr>
      <vt:lpstr>Meandr na Vltavě </vt:lpstr>
      <vt:lpstr>Prezentace aplikace PowerPoint</vt:lpstr>
      <vt:lpstr>1. Rušivá    eroze- vymílání   denudace-odnos 2. Tvořivá   ukládání- naplaveniny odtok vody  plošný – ron  soustředěný – tok HORNÍ TOK  rušivá činnost – odnos hornin, úlomků, hrnce, vymílání                                koryta, vodopády STŘEDNÍ TOK  rušivá činnost – vymílání břehů  tvořivá činnost – usazování, tvorba meandrů  DOLNÍ TOK   tvořivá činnost- usazování jemných úlomků, naplaveniny,                             nivní půdy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Dagmar Hegrová</cp:lastModifiedBy>
  <cp:revision>107</cp:revision>
  <cp:lastPrinted>1601-01-01T00:00:00Z</cp:lastPrinted>
  <dcterms:created xsi:type="dcterms:W3CDTF">1601-01-01T00:00:00Z</dcterms:created>
  <dcterms:modified xsi:type="dcterms:W3CDTF">2021-03-17T08:28:53Z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